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71" r:id="rId4"/>
    <p:sldId id="272" r:id="rId5"/>
    <p:sldId id="273" r:id="rId6"/>
    <p:sldId id="274" r:id="rId7"/>
    <p:sldId id="258" r:id="rId8"/>
    <p:sldId id="283" r:id="rId9"/>
    <p:sldId id="262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66" r:id="rId19"/>
    <p:sldId id="267" r:id="rId20"/>
    <p:sldId id="264" r:id="rId21"/>
    <p:sldId id="265" r:id="rId22"/>
    <p:sldId id="268" r:id="rId23"/>
    <p:sldId id="269" r:id="rId24"/>
    <p:sldId id="270" r:id="rId25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24" autoAdjust="0"/>
  </p:normalViewPr>
  <p:slideViewPr>
    <p:cSldViewPr>
      <p:cViewPr varScale="1">
        <p:scale>
          <a:sx n="80" d="100"/>
          <a:sy n="80" d="100"/>
        </p:scale>
        <p:origin x="130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6D201-604B-4C6C-A715-90B77F6BE568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s-Latn-B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56ADB-DEBF-4B57-B7C4-A21C9550279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23928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s-Latn-BA" dirty="0"/>
              <a:t>Aplikacija za Zabavni park „MALA“</a:t>
            </a:r>
          </a:p>
          <a:p>
            <a:endParaRPr lang="bs-Latn-BA" dirty="0"/>
          </a:p>
          <a:p>
            <a:r>
              <a:rPr lang="bs-Latn-BA" dirty="0"/>
              <a:t>Članovi</a:t>
            </a:r>
            <a:r>
              <a:rPr lang="bs-Latn-BA" baseline="0" dirty="0"/>
              <a:t> tima: 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Milan Žuža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Adam Stanić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Lejla Zečević</a:t>
            </a:r>
          </a:p>
          <a:p>
            <a:pPr marL="228600" indent="-228600">
              <a:buAutoNum type="arabicPeriod"/>
            </a:pPr>
            <a:r>
              <a:rPr lang="bs-Latn-BA" baseline="0" dirty="0"/>
              <a:t>Ajša Terko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56ADB-DEBF-4B57-B7C4-A21C95502792}" type="slidenum">
              <a:rPr lang="bs-Latn-BA" smtClean="0"/>
              <a:t>1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91176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bs-Latn-BA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bs-Latn-B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E59B1CBE-045F-4BFF-88E5-4CBFA9DF64C9}" type="datetimeFigureOut">
              <a:rPr lang="bs-Latn-BA" smtClean="0"/>
              <a:t>17.05.2016.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bs-Latn-BA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C3562895-DDB5-41F5-8DCB-16EC2B278E04}" type="slidenum">
              <a:rPr lang="bs-Latn-BA" smtClean="0"/>
              <a:t>‹#›</a:t>
            </a:fld>
            <a:endParaRPr lang="bs-Latn-BA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s-Latn-BA" dirty="0"/>
          </a:p>
        </p:txBody>
      </p:sp>
      <p:pic>
        <p:nvPicPr>
          <p:cNvPr id="1026" name="Picture 2" descr="C:\Users\Lejla\Desktop\previe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48"/>
          <a:stretch/>
        </p:blipFill>
        <p:spPr bwMode="auto">
          <a:xfrm>
            <a:off x="-44972" y="-27384"/>
            <a:ext cx="9297492" cy="708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036" y="188640"/>
            <a:ext cx="8496944" cy="2646878"/>
          </a:xfrm>
          <a:prstGeom prst="rect">
            <a:avLst/>
          </a:prstGeom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bs-Latn-BA" sz="2800" b="1" cap="all" dirty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Aplikacija za Zabavni park „MALA“</a:t>
            </a:r>
          </a:p>
          <a:p>
            <a:endParaRPr lang="bs-Latn-BA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  <a:p>
            <a:r>
              <a:rPr lang="bs-Latn-BA" sz="2400" b="1" cap="all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Članovi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tima: 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M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ilan Žuža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dam Stanić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L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ejla Zečević</a:t>
            </a:r>
          </a:p>
          <a:p>
            <a:r>
              <a:rPr lang="bs-Latn-BA" sz="2400" b="1" cap="all" baseline="0" dirty="0">
                <a:ln w="0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reflection blurRad="12700" stA="50000" endPos="50000" dist="5000" dir="5400000" sy="-100000" rotWithShape="0"/>
                </a:effectLst>
              </a:rPr>
              <a:t>A</a:t>
            </a:r>
            <a:r>
              <a:rPr lang="bs-Latn-BA" sz="2400" b="1" cap="all" baseline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jša Terko</a:t>
            </a:r>
          </a:p>
        </p:txBody>
      </p:sp>
    </p:spTree>
    <p:extLst>
      <p:ext uri="{BB962C8B-B14F-4D97-AF65-F5344CB8AC3E}">
        <p14:creationId xmlns:p14="http://schemas.microsoft.com/office/powerpoint/2010/main" val="1120456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</p:spTree>
    <p:extLst>
      <p:ext uri="{BB962C8B-B14F-4D97-AF65-F5344CB8AC3E}">
        <p14:creationId xmlns:p14="http://schemas.microsoft.com/office/powerpoint/2010/main" val="277075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pic>
        <p:nvPicPr>
          <p:cNvPr id="1030" name="Picture 6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21"/>
          <a:stretch/>
        </p:blipFill>
        <p:spPr bwMode="auto">
          <a:xfrm>
            <a:off x="251520" y="1556792"/>
            <a:ext cx="8693287" cy="471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88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pic>
        <p:nvPicPr>
          <p:cNvPr id="1032" name="Picture 8" descr="DijagramAktivnosti_KupovinaKarteNaUlaz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67" b="3604"/>
          <a:stretch/>
        </p:blipFill>
        <p:spPr bwMode="auto">
          <a:xfrm>
            <a:off x="611560" y="1700808"/>
            <a:ext cx="7632848" cy="456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50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KARTE ONLINE</a:t>
            </a:r>
          </a:p>
        </p:txBody>
      </p:sp>
    </p:spTree>
    <p:extLst>
      <p:ext uri="{BB962C8B-B14F-4D97-AF65-F5344CB8AC3E}">
        <p14:creationId xmlns:p14="http://schemas.microsoft.com/office/powerpoint/2010/main" val="258331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344380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KARTE ONLINE</a:t>
            </a:r>
          </a:p>
        </p:txBody>
      </p:sp>
      <p:pic>
        <p:nvPicPr>
          <p:cNvPr id="1034" name="Picture 10" descr="DijagramAktivnosti_KupovinaKarteOnl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5"/>
          <a:stretch/>
        </p:blipFill>
        <p:spPr bwMode="auto">
          <a:xfrm>
            <a:off x="215885" y="1602392"/>
            <a:ext cx="8693287" cy="506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2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DIJAGRAMI AKTIVNOSTI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520" y="3212976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>
                  <a:solidFill>
                    <a:schemeClr val="accent2">
                      <a:lumMod val="50000"/>
                    </a:schemeClr>
                  </a:solidFill>
                </a:ln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KARATA NA ULAZU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3443808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s-Latn-BA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KUPOVINA KARTE ONLINE</a:t>
            </a:r>
          </a:p>
        </p:txBody>
      </p:sp>
      <p:pic>
        <p:nvPicPr>
          <p:cNvPr id="1036" name="Picture 12" descr="DijagramAktivnosti_KupovinaKarteOnl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14"/>
          <a:stretch/>
        </p:blipFill>
        <p:spPr bwMode="auto">
          <a:xfrm>
            <a:off x="215007" y="1686618"/>
            <a:ext cx="8682493" cy="45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23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z="36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PRIMJER SCENARIJA</a:t>
            </a:r>
            <a:endParaRPr lang="bs-Latn-BA" b="1" dirty="0">
              <a:ln w="18000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00808"/>
            <a:ext cx="8503920" cy="4398240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Naziv: Online kupovina karata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Opis: Klijent pristupa online interfejsu i vrši login na aplikaciju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Preduvjeti: Klijent može pristupiti interfejsu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(uspješan završetak): Login uspješna, učitava se početna stranica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bs-Latn-BA" dirty="0"/>
              <a:t>Posljedice (negativan završetak): Login neuspješan 3 puta zaredom, blokada računa</a:t>
            </a:r>
          </a:p>
        </p:txBody>
      </p:sp>
    </p:spTree>
    <p:extLst>
      <p:ext uri="{BB962C8B-B14F-4D97-AF65-F5344CB8AC3E}">
        <p14:creationId xmlns:p14="http://schemas.microsoft.com/office/powerpoint/2010/main" val="55086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sz="36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PRIMJER SCENARIJA</a:t>
            </a:r>
            <a:endParaRPr lang="bs-Latn-BA" b="1" dirty="0">
              <a:ln w="18000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8636922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529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DIJAGRAM KLASE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80728"/>
            <a:ext cx="8976885" cy="5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2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04664"/>
            <a:ext cx="8938013" cy="6336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96952"/>
            <a:ext cx="9144000" cy="758952"/>
          </a:xfrm>
        </p:spPr>
        <p:txBody>
          <a:bodyPr>
            <a:normAutofit/>
          </a:bodyPr>
          <a:lstStyle/>
          <a:p>
            <a:r>
              <a:rPr lang="bs-Latn-BA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>
                    <a:lumMod val="95000"/>
                    <a:lumOff val="5000"/>
                  </a:schemeClr>
                </a:solidFill>
              </a:rPr>
              <a:t>DIJAGRAM KLASE - MVVM</a:t>
            </a:r>
          </a:p>
        </p:txBody>
      </p:sp>
    </p:spTree>
    <p:extLst>
      <p:ext uri="{BB962C8B-B14F-4D97-AF65-F5344CB8AC3E}">
        <p14:creationId xmlns:p14="http://schemas.microsoft.com/office/powerpoint/2010/main" val="10438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93190" y="1527048"/>
            <a:ext cx="3412482" cy="45720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Jednostavan pristup informacijama koje će boravak u parku učiniti ugodnijim i zanimljivijim;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Pametno i efikasno korištenje vremena provedenog u parku;</a:t>
            </a:r>
          </a:p>
          <a:p>
            <a:pPr>
              <a:buClr>
                <a:schemeClr val="accent4">
                  <a:lumMod val="50000"/>
                </a:schemeClr>
              </a:buClr>
            </a:pPr>
            <a:r>
              <a:rPr lang="bs-Latn-BA" dirty="0">
                <a:solidFill>
                  <a:schemeClr val="accent4">
                    <a:lumMod val="50000"/>
                  </a:schemeClr>
                </a:solidFill>
              </a:rPr>
              <a:t>Rad aplikacije će biti prezentiran na modelu izmišljenog zabavnog parka koji se nalazi na prostoru Kampusa.</a:t>
            </a:r>
          </a:p>
        </p:txBody>
      </p:sp>
      <p:pic>
        <p:nvPicPr>
          <p:cNvPr id="2050" name="Picture 2" descr="C:\Users\Lejla\Downloads\MA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5069662" cy="403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23528" y="332656"/>
            <a:ext cx="8534400" cy="7589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OPIS TEME</a:t>
            </a:r>
          </a:p>
        </p:txBody>
      </p:sp>
    </p:spTree>
    <p:extLst>
      <p:ext uri="{BB962C8B-B14F-4D97-AF65-F5344CB8AC3E}">
        <p14:creationId xmlns:p14="http://schemas.microsoft.com/office/powerpoint/2010/main" val="2576319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IGRICA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1412776"/>
            <a:ext cx="8684865" cy="504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9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IGRICA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bs-Latn-BA" dirty="0"/>
              <a:t>Junak igrice se vozi na rollercoaster-u              izbjegavajući postojeće prepreke. </a:t>
            </a:r>
          </a:p>
          <a:p>
            <a:pPr algn="just"/>
            <a:r>
              <a:rPr lang="bs-Latn-BA" dirty="0"/>
              <a:t>Cilj igrice je skupiti što veći broj poena prije nego dođe do sudara sa nekom od prepreka. </a:t>
            </a:r>
          </a:p>
          <a:p>
            <a:pPr marL="0" indent="0" algn="just">
              <a:buNone/>
            </a:pPr>
            <a:endParaRPr lang="bs-Latn-BA" dirty="0"/>
          </a:p>
          <a:p>
            <a:r>
              <a:rPr lang="bs-Latn-BA" dirty="0"/>
              <a:t>Dijagram klase: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State Pattern (mogućnost da igrač iskoristi prednosti „Shield-a“)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Factory Method(odabir više tipova junaka; X-man i Y-man)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FlyWeight (mogućnostt da junak leti)</a:t>
            </a:r>
          </a:p>
          <a:p>
            <a:pPr marL="788670" lvl="1" indent="-514350">
              <a:buSzPct val="90000"/>
              <a:buFont typeface="+mj-lt"/>
              <a:buAutoNum type="arabicPeriod"/>
            </a:pPr>
            <a:r>
              <a:rPr lang="bs-Latn-BA" dirty="0">
                <a:solidFill>
                  <a:schemeClr val="tx1"/>
                </a:solidFill>
              </a:rPr>
              <a:t>Facade Pattern (jedinstven interfejs za skup različitih sudara)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E4E4E4"/>
              </a:clrFrom>
              <a:clrTo>
                <a:srgbClr val="E4E4E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581" y="-171400"/>
            <a:ext cx="3617979" cy="27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6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IZGLED FORMI</a:t>
            </a:r>
            <a:endParaRPr lang="bs-Latn-B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96" y="1527175"/>
            <a:ext cx="5885895" cy="4572000"/>
          </a:xfrm>
        </p:spPr>
      </p:pic>
    </p:spTree>
    <p:extLst>
      <p:ext uri="{BB962C8B-B14F-4D97-AF65-F5344CB8AC3E}">
        <p14:creationId xmlns:p14="http://schemas.microsoft.com/office/powerpoint/2010/main" val="1851441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67" y="1979356"/>
            <a:ext cx="3419953" cy="3667637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IZGLED FORMI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49419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81" y="1527175"/>
            <a:ext cx="4745525" cy="45720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bs-Latn-BA" b="1" spc="50" dirty="0">
                <a:ln w="9525" cmpd="sng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IZGLED FORMI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91481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916832"/>
            <a:ext cx="7776864" cy="646331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Administrator: vođenje evidencije radnika i atrakcija koje postoje u zabavnom parku, dodavanje novih usluga i modificiranje njhovih cijena</a:t>
            </a:r>
          </a:p>
        </p:txBody>
      </p:sp>
    </p:spTree>
    <p:extLst>
      <p:ext uri="{BB962C8B-B14F-4D97-AF65-F5344CB8AC3E}">
        <p14:creationId xmlns:p14="http://schemas.microsoft.com/office/powerpoint/2010/main" val="3217121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83568" y="1988840"/>
            <a:ext cx="7776864" cy="92333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Ako dođe do kvara ili zatvaranja atrakcije za posjetioce, radnik, koji koristi mobilnu aplikaciju, u mogućnosti je da promijeni status za datu atrakciju iz "Dostupna" u "Nije dostupna" odnosno iz "Zatvoreno" u "Otvoreno".</a:t>
            </a:r>
            <a:endParaRPr lang="bs-Latn-BA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</p:spTree>
    <p:extLst>
      <p:ext uri="{BB962C8B-B14F-4D97-AF65-F5344CB8AC3E}">
        <p14:creationId xmlns:p14="http://schemas.microsoft.com/office/powerpoint/2010/main" val="317567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1916832"/>
            <a:ext cx="7776864" cy="175432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bs-Latn-BA" dirty="0"/>
              <a:t>Posjetioc parka je obavezan kupi kartu online ili na šalteru na ulazu u zabavni park. Registrovani korisnici imaju mogućnost da unosom informacija o svojoj kreiditnoj kartici izvrše kupovinu ulaznice koju naknadno preuzimaju pri dolasku u park. Radnik na šalteru imaju mogućnost kreirati kartu sa unique kodom sa kojim se može pristupiti aplikaciji. </a:t>
            </a:r>
          </a:p>
        </p:txBody>
      </p:sp>
    </p:spTree>
    <p:extLst>
      <p:ext uri="{BB962C8B-B14F-4D97-AF65-F5344CB8AC3E}">
        <p14:creationId xmlns:p14="http://schemas.microsoft.com/office/powerpoint/2010/main" val="29486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PROCESI</a:t>
            </a:r>
          </a:p>
        </p:txBody>
      </p:sp>
      <p:pic>
        <p:nvPicPr>
          <p:cNvPr id="4098" name="Picture 2" descr="C:\Users\Lejla\Desktop\36304-O18VLZ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EBE2D9"/>
              </a:clrFrom>
              <a:clrTo>
                <a:srgbClr val="EBE2D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12"/>
          <a:stretch/>
        </p:blipFill>
        <p:spPr bwMode="auto">
          <a:xfrm>
            <a:off x="-2116" y="908543"/>
            <a:ext cx="9146116" cy="60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3568" y="1916832"/>
            <a:ext cx="7776864" cy="2308324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/>
              <a:t>Korisnik vrši login tako što kamera očita kod sa karte. Time mu je omogućen pristup svim korisnim informacijama koje boravak u parku treba da učine zanimljivijim i ugodnijim. Da bi on mogao da pristupi nekoj od atrakcija zabavnog parka, dužan je da prisloni svoju kartu na uređaj koji zatim očitava taj kod sa karte i omogućava mu prolazak do atrakcije. Ovakav sistem omogućava drugim posjetiocima zabavnog parka da u svakom trenutku, koristeći mobilnu aplikaciju, imaju informaciju o broju posjetioca koji čekaju u redu, te aproksimiranom vremenu čekanja za traženu atrakciju.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27802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FUNKCIONALNOSTI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Vođenja evidencije o zaposlenicima zabavnog parka i atrakcijama istog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Pristup izvještajima o broju postjeta parku i pojedinačnim atrakcijama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Objavljivanje cijena atrakcija i popusta na iste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Postavljanje statusa atrakcije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reda čekanja za neku atrakciju i aproksimiranom vremenu čekanja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Pregleda mape zabavnog parka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Ocjenjivanje usluga zabavnog parka; Feedback form</a:t>
            </a:r>
            <a:r>
              <a:rPr lang="bs-Latn-BA" dirty="0"/>
              <a:t>-a</a:t>
            </a:r>
            <a:endParaRPr lang="vi-VN" dirty="0"/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vi-VN" dirty="0"/>
              <a:t>Vremenska prognoza</a:t>
            </a:r>
          </a:p>
          <a:p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89796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2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AKTERI</a:t>
            </a:r>
          </a:p>
        </p:txBody>
      </p:sp>
      <p:pic>
        <p:nvPicPr>
          <p:cNvPr id="3074" name="Picture 2" descr="C:\Users\Lejla\Desktop\36607-O0SDE1.jpg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6" b="27343"/>
          <a:stretch/>
        </p:blipFill>
        <p:spPr bwMode="auto">
          <a:xfrm>
            <a:off x="251520" y="1484784"/>
            <a:ext cx="8640960" cy="476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1556792"/>
            <a:ext cx="8496944" cy="449353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bs-Latn-BA" sz="2200" dirty="0"/>
              <a:t>Administratori (vođenje evidencija, pristup izvještajima o radu zabavnog parka, kreiranje posebnih ponuda)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bs-Latn-BA" sz="2200" dirty="0"/>
              <a:t>Radnici koji održavaju atrakcije zabavnog parka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bs-Latn-BA" sz="2200" dirty="0"/>
              <a:t>Radnici na ulaznom šalteru zabavnog parka </a:t>
            </a:r>
          </a:p>
          <a:p>
            <a:pPr algn="just"/>
            <a:endParaRPr lang="bs-Latn-BA" sz="22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bs-Latn-BA" sz="2200" dirty="0"/>
              <a:t>Registrovani korisnici (kupovina karata online i sakupljanju dodatnih bodova za specijalne pogodnosti)</a:t>
            </a:r>
          </a:p>
          <a:p>
            <a:pPr marL="457200" indent="-457200" algn="just">
              <a:buFont typeface="+mj-lt"/>
              <a:buAutoNum type="arabicPeriod" startAt="4"/>
            </a:pPr>
            <a:r>
              <a:rPr lang="bs-Latn-BA" sz="2200" dirty="0"/>
              <a:t>Posjetioci zabavnog parka sa običnom kartom </a:t>
            </a:r>
          </a:p>
          <a:p>
            <a:pPr marL="457200" indent="-457200" algn="just">
              <a:buFont typeface="+mj-lt"/>
              <a:buAutoNum type="arabicPeriod" startAt="4"/>
            </a:pPr>
            <a:r>
              <a:rPr lang="bs-Latn-BA" sz="2200" dirty="0"/>
              <a:t>Posjetioci zabavnog parka sa 'Gold' kartom (pored standardnih funkcionalnosti mobilne aplikacije, ovi posjetioci imaju mogućnost da koriste specijalni ulaz za pristup atrakciji sa smanjenim vremenom čekanja)</a:t>
            </a:r>
          </a:p>
          <a:p>
            <a:pPr marL="342900" indent="-342900" algn="just">
              <a:buFont typeface="+mj-lt"/>
              <a:buAutoNum type="arabicPeriod" startAt="4"/>
            </a:pPr>
            <a:endParaRPr lang="bs-Latn-BA" sz="2200" dirty="0"/>
          </a:p>
        </p:txBody>
      </p:sp>
    </p:spTree>
    <p:extLst>
      <p:ext uri="{BB962C8B-B14F-4D97-AF65-F5344CB8AC3E}">
        <p14:creationId xmlns:p14="http://schemas.microsoft.com/office/powerpoint/2010/main" val="429116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s-Latn-BA" sz="4400" dirty="0">
                <a:ln w="18000">
                  <a:solidFill>
                    <a:schemeClr val="accent1">
                      <a:lumMod val="50000"/>
                    </a:schemeClr>
                  </a:solidFill>
                  <a:prstDash val="solid"/>
                  <a:miter lim="800000"/>
                </a:ln>
                <a:noFill/>
              </a:rPr>
              <a:t>USE CASE DIJAGRAM</a:t>
            </a:r>
          </a:p>
        </p:txBody>
      </p:sp>
      <p:pic>
        <p:nvPicPr>
          <p:cNvPr id="2050" name="Picture 2" descr="C:\Users\Lejla\Desktop\MALA\ProjektniZadatak2MALA_DSU\MALA_DS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5"/>
            <a:ext cx="8680222" cy="389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311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212</TotalTime>
  <Words>609</Words>
  <Application>Microsoft Office PowerPoint</Application>
  <PresentationFormat>On-screen Show (4:3)</PresentationFormat>
  <Paragraphs>81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Georgia</vt:lpstr>
      <vt:lpstr>Times New Roman</vt:lpstr>
      <vt:lpstr>Wingdings</vt:lpstr>
      <vt:lpstr>Wingdings 2</vt:lpstr>
      <vt:lpstr>Civic</vt:lpstr>
      <vt:lpstr>PowerPoint Presentation</vt:lpstr>
      <vt:lpstr>PowerPoint Presentation</vt:lpstr>
      <vt:lpstr>PROCESI</vt:lpstr>
      <vt:lpstr>PROCESI</vt:lpstr>
      <vt:lpstr>PROCESI</vt:lpstr>
      <vt:lpstr>PROCESI</vt:lpstr>
      <vt:lpstr>FUNKCIONALNOSTI</vt:lpstr>
      <vt:lpstr>AKTERI</vt:lpstr>
      <vt:lpstr>USE CASE DIJAGRAM</vt:lpstr>
      <vt:lpstr>DIJAGRAMI AKTIVNOSTI</vt:lpstr>
      <vt:lpstr>DIJAGRAMI AKTIVNOSTI</vt:lpstr>
      <vt:lpstr>DIJAGRAMI AKTIVNOSTI</vt:lpstr>
      <vt:lpstr>DIJAGRAMI AKTIVNOSTI</vt:lpstr>
      <vt:lpstr>DIJAGRAMI AKTIVNOSTI</vt:lpstr>
      <vt:lpstr>DIJAGRAMI AKTIVNOSTI</vt:lpstr>
      <vt:lpstr>PRIMJER SCENARIJA</vt:lpstr>
      <vt:lpstr>PRIMJER SCENARIJA</vt:lpstr>
      <vt:lpstr>DIJAGRAM KLASE</vt:lpstr>
      <vt:lpstr>DIJAGRAM KLASE - MVVM</vt:lpstr>
      <vt:lpstr>IGRICA</vt:lpstr>
      <vt:lpstr>IGRICA</vt:lpstr>
      <vt:lpstr>IZGLED FORMI</vt:lpstr>
      <vt:lpstr>IZGLED FORMI</vt:lpstr>
      <vt:lpstr>IZGLED FORMI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Lejla Zecevic</dc:creator>
  <cp:lastModifiedBy>Ajsa</cp:lastModifiedBy>
  <cp:revision>18</cp:revision>
  <dcterms:created xsi:type="dcterms:W3CDTF">2016-05-16T10:35:18Z</dcterms:created>
  <dcterms:modified xsi:type="dcterms:W3CDTF">2016-05-17T08:51:27Z</dcterms:modified>
</cp:coreProperties>
</file>